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8" r:id="rId7"/>
    <p:sldId id="283" r:id="rId8"/>
    <p:sldId id="290" r:id="rId9"/>
    <p:sldId id="284" r:id="rId10"/>
    <p:sldId id="291" r:id="rId11"/>
    <p:sldId id="273" r:id="rId12"/>
    <p:sldId id="280" r:id="rId13"/>
    <p:sldId id="275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  <a:srgbClr val="0000FF"/>
    <a:srgbClr val="CCCCFF"/>
    <a:srgbClr val="CC0099"/>
    <a:srgbClr val="6600CC"/>
    <a:srgbClr val="660033"/>
    <a:srgbClr val="990099"/>
    <a:srgbClr val="80000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4D462-7251-42B3-B199-0CDA54363B41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91549-21CC-4CA7-8E6B-84592DCC5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91549-21CC-4CA7-8E6B-84592DCC5CB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8600" y="1295400"/>
            <a:ext cx="16002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1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3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2286000"/>
            <a:ext cx="16002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66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</a:t>
            </a:r>
            <a:endParaRPr lang="en-US" sz="13800" b="1" dirty="0">
              <a:ln w="11430"/>
              <a:solidFill>
                <a:srgbClr val="66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3505201"/>
            <a:ext cx="1143000" cy="22098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endParaRPr lang="en-US" sz="13800" b="1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3800" y="4419600"/>
            <a:ext cx="10668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138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266" name="Picture 2" descr="I:\embrodaery file\animated\AnimatedTre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0"/>
            <a:ext cx="4114800" cy="59436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rgbClr val="CCEC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rgbClr val="CCEC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00"/>
                            </p:stCondLst>
                            <p:childTnLst>
                              <p:par>
                                <p:cTn id="44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0"/>
            <a:ext cx="8458200" cy="6858000"/>
          </a:xfrm>
          <a:prstGeom prst="horizontalScroll">
            <a:avLst/>
          </a:prstGeom>
          <a:solidFill>
            <a:srgbClr val="CCECFF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0" y="13716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819400"/>
            <a:ext cx="3048000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9</a:t>
            </a:r>
            <a:r>
              <a:rPr lang="bn-BD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 শ্রেনী </a:t>
            </a:r>
          </a:p>
          <a:p>
            <a:r>
              <a:rPr lang="bn-BD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সাধারন বিজ্ঞান </a:t>
            </a:r>
          </a:p>
          <a:p>
            <a:r>
              <a:rPr lang="bn-BD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6</a:t>
            </a:r>
            <a:r>
              <a:rPr lang="bn-BD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50</a:t>
            </a:r>
            <a:r>
              <a:rPr lang="bn-BD" sz="3200" b="1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মিঃ </a:t>
            </a:r>
            <a:endParaRPr lang="en-US" sz="3200" b="1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2971800"/>
            <a:ext cx="4038600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r>
              <a:rPr lang="bn-BD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 নাসরীন সুলতানা</a:t>
            </a:r>
          </a:p>
          <a:p>
            <a:r>
              <a:rPr lang="bn-BD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সহকারী শিক্ষক</a:t>
            </a:r>
          </a:p>
          <a:p>
            <a:r>
              <a:rPr lang="bn-BD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রংপুর জিলা স্কুল,রংপুর। </a:t>
            </a:r>
            <a:endParaRPr lang="en-US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352800" y="3810000"/>
            <a:ext cx="2286000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153694" y="3695700"/>
            <a:ext cx="989806" cy="794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505200" y="3505200"/>
            <a:ext cx="1676400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User\My Documents\Downloads\Articles_anatomy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772400" cy="594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User\My Documents\Downloads\beating-rib-heart-skeleton-eve-rib-animatio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828800"/>
            <a:ext cx="990600" cy="83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F:\animated\animated_question_mark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1295400"/>
            <a:ext cx="3581400" cy="24003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00200" y="2286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নীচের চিত্রে কী দেখতে পারছ? </a:t>
            </a:r>
            <a:endParaRPr lang="en-US" sz="3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rgbClr val="CC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rgbClr val="CC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My Documents\Downloads\321697-5313-9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447800" y="2133600"/>
            <a:ext cx="6172200" cy="2361188"/>
          </a:xfrm>
          <a:prstGeom prst="rect">
            <a:avLst/>
          </a:prstGeom>
        </p:spPr>
        <p:txBody>
          <a:bodyPr wrap="square">
            <a:prstTxWarp prst="textCurve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 হৃদপিণ্ড</a:t>
            </a:r>
            <a:endParaRPr lang="en-US" sz="9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3200400" cy="1200329"/>
          </a:xfrm>
          <a:prstGeom prst="rect">
            <a:avLst/>
          </a:prstGeom>
          <a:solidFill>
            <a:srgbClr val="CCCCFF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শিখনফলঃ </a:t>
            </a:r>
            <a:endParaRPr lang="en-US" sz="7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590800"/>
            <a:ext cx="8686800" cy="2677656"/>
          </a:xfrm>
          <a:prstGeom prst="rect">
            <a:avLst/>
          </a:prstGeom>
          <a:solidFill>
            <a:srgbClr val="CCECFF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º</a:t>
            </a:r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হৃদপিন্ড কী তা বলতে পারবে ।</a:t>
            </a:r>
          </a:p>
          <a:p>
            <a:r>
              <a:rPr lang="en-US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º</a:t>
            </a:r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হৃদপিন্ডের গঠন বর্ণনা করতে পারবে ।</a:t>
            </a:r>
          </a:p>
          <a:p>
            <a:r>
              <a:rPr lang="en-US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º</a:t>
            </a:r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৩।হৃদপিন্ডের মধ্যে রক্ত সঞ্চালন পদ্ধতি ব্যাখ্যা করতে পারবে।  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My Documents\Downloads\2277904367_e54d1a177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2590800"/>
            <a:ext cx="1752600" cy="274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C:\Documents and Settings\User\My Documents\My Pictures\1.JPG"/>
          <p:cNvPicPr>
            <a:picLocks noChangeAspect="1" noChangeArrowheads="1"/>
          </p:cNvPicPr>
          <p:nvPr/>
        </p:nvPicPr>
        <p:blipFill>
          <a:blip r:embed="rId3"/>
          <a:srcRect l="3125" t="2083" r="14063" b="12500"/>
          <a:stretch>
            <a:fillRect/>
          </a:stretch>
        </p:blipFill>
        <p:spPr bwMode="auto">
          <a:xfrm>
            <a:off x="1295400" y="1371600"/>
            <a:ext cx="62484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\My Documents\Downloads\Beating_Heart_animation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3200400"/>
            <a:ext cx="990600" cy="2133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990600" y="381000"/>
            <a:ext cx="6705600" cy="58477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 ভালোভাবে লক্ষ্য কর–কী দেখতে পাচ্ছ?</a:t>
            </a:r>
            <a:endParaRPr lang="en-US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5791200"/>
            <a:ext cx="8077200" cy="400110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বক্ষ গহবরের বাম দিকে দুই ফুসফুসের মাঝে একটি মোচাকৃতি অংগ।যার নাম হৃদপিণ্ড।  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514600" y="2362200"/>
            <a:ext cx="914400" cy="1064342"/>
          </a:xfrm>
          <a:custGeom>
            <a:avLst/>
            <a:gdLst>
              <a:gd name="connsiteX0" fmla="*/ 0 w 855407"/>
              <a:gd name="connsiteY0" fmla="*/ 988142 h 988142"/>
              <a:gd name="connsiteX1" fmla="*/ 44246 w 855407"/>
              <a:gd name="connsiteY1" fmla="*/ 973394 h 988142"/>
              <a:gd name="connsiteX2" fmla="*/ 88491 w 855407"/>
              <a:gd name="connsiteY2" fmla="*/ 855407 h 988142"/>
              <a:gd name="connsiteX3" fmla="*/ 117987 w 855407"/>
              <a:gd name="connsiteY3" fmla="*/ 811162 h 988142"/>
              <a:gd name="connsiteX4" fmla="*/ 132736 w 855407"/>
              <a:gd name="connsiteY4" fmla="*/ 766917 h 988142"/>
              <a:gd name="connsiteX5" fmla="*/ 191729 w 855407"/>
              <a:gd name="connsiteY5" fmla="*/ 678426 h 988142"/>
              <a:gd name="connsiteX6" fmla="*/ 265471 w 855407"/>
              <a:gd name="connsiteY6" fmla="*/ 589936 h 988142"/>
              <a:gd name="connsiteX7" fmla="*/ 309716 w 855407"/>
              <a:gd name="connsiteY7" fmla="*/ 560439 h 988142"/>
              <a:gd name="connsiteX8" fmla="*/ 368710 w 855407"/>
              <a:gd name="connsiteY8" fmla="*/ 427704 h 988142"/>
              <a:gd name="connsiteX9" fmla="*/ 398207 w 855407"/>
              <a:gd name="connsiteY9" fmla="*/ 368710 h 988142"/>
              <a:gd name="connsiteX10" fmla="*/ 501446 w 855407"/>
              <a:gd name="connsiteY10" fmla="*/ 309717 h 988142"/>
              <a:gd name="connsiteX11" fmla="*/ 530942 w 855407"/>
              <a:gd name="connsiteY11" fmla="*/ 265471 h 988142"/>
              <a:gd name="connsiteX12" fmla="*/ 575187 w 855407"/>
              <a:gd name="connsiteY12" fmla="*/ 235975 h 988142"/>
              <a:gd name="connsiteX13" fmla="*/ 589936 w 855407"/>
              <a:gd name="connsiteY13" fmla="*/ 191729 h 988142"/>
              <a:gd name="connsiteX14" fmla="*/ 737420 w 855407"/>
              <a:gd name="connsiteY14" fmla="*/ 73742 h 988142"/>
              <a:gd name="connsiteX15" fmla="*/ 766916 w 855407"/>
              <a:gd name="connsiteY15" fmla="*/ 29497 h 988142"/>
              <a:gd name="connsiteX16" fmla="*/ 855407 w 855407"/>
              <a:gd name="connsiteY16" fmla="*/ 0 h 988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55407" h="988142">
                <a:moveTo>
                  <a:pt x="0" y="988142"/>
                </a:moveTo>
                <a:cubicBezTo>
                  <a:pt x="14749" y="983226"/>
                  <a:pt x="33253" y="984387"/>
                  <a:pt x="44246" y="973394"/>
                </a:cubicBezTo>
                <a:cubicBezTo>
                  <a:pt x="81108" y="936532"/>
                  <a:pt x="69975" y="898610"/>
                  <a:pt x="88491" y="855407"/>
                </a:cubicBezTo>
                <a:cubicBezTo>
                  <a:pt x="95473" y="839115"/>
                  <a:pt x="110060" y="827016"/>
                  <a:pt x="117987" y="811162"/>
                </a:cubicBezTo>
                <a:cubicBezTo>
                  <a:pt x="124939" y="797257"/>
                  <a:pt x="125186" y="780507"/>
                  <a:pt x="132736" y="766917"/>
                </a:cubicBezTo>
                <a:cubicBezTo>
                  <a:pt x="149952" y="735927"/>
                  <a:pt x="172065" y="707923"/>
                  <a:pt x="191729" y="678426"/>
                </a:cubicBezTo>
                <a:cubicBezTo>
                  <a:pt x="220731" y="634923"/>
                  <a:pt x="222889" y="625422"/>
                  <a:pt x="265471" y="589936"/>
                </a:cubicBezTo>
                <a:cubicBezTo>
                  <a:pt x="279088" y="578588"/>
                  <a:pt x="294968" y="570271"/>
                  <a:pt x="309716" y="560439"/>
                </a:cubicBezTo>
                <a:cubicBezTo>
                  <a:pt x="361218" y="405935"/>
                  <a:pt x="312617" y="525867"/>
                  <a:pt x="368710" y="427704"/>
                </a:cubicBezTo>
                <a:cubicBezTo>
                  <a:pt x="379618" y="408615"/>
                  <a:pt x="384132" y="385600"/>
                  <a:pt x="398207" y="368710"/>
                </a:cubicBezTo>
                <a:cubicBezTo>
                  <a:pt x="413099" y="350840"/>
                  <a:pt x="485696" y="317592"/>
                  <a:pt x="501446" y="309717"/>
                </a:cubicBezTo>
                <a:cubicBezTo>
                  <a:pt x="511278" y="294968"/>
                  <a:pt x="518408" y="278005"/>
                  <a:pt x="530942" y="265471"/>
                </a:cubicBezTo>
                <a:cubicBezTo>
                  <a:pt x="543476" y="252937"/>
                  <a:pt x="564114" y="249816"/>
                  <a:pt x="575187" y="235975"/>
                </a:cubicBezTo>
                <a:cubicBezTo>
                  <a:pt x="584899" y="223835"/>
                  <a:pt x="580391" y="204001"/>
                  <a:pt x="589936" y="191729"/>
                </a:cubicBezTo>
                <a:cubicBezTo>
                  <a:pt x="656141" y="106608"/>
                  <a:pt x="661055" y="111925"/>
                  <a:pt x="737420" y="73742"/>
                </a:cubicBezTo>
                <a:cubicBezTo>
                  <a:pt x="747252" y="58994"/>
                  <a:pt x="751885" y="38891"/>
                  <a:pt x="766916" y="29497"/>
                </a:cubicBezTo>
                <a:cubicBezTo>
                  <a:pt x="793282" y="13018"/>
                  <a:pt x="855407" y="0"/>
                  <a:pt x="855407" y="0"/>
                </a:cubicBezTo>
              </a:path>
            </a:pathLst>
          </a:custGeom>
          <a:ln w="762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5257800" y="2362200"/>
            <a:ext cx="619432" cy="604684"/>
          </a:xfrm>
          <a:custGeom>
            <a:avLst/>
            <a:gdLst>
              <a:gd name="connsiteX0" fmla="*/ 0 w 619432"/>
              <a:gd name="connsiteY0" fmla="*/ 0 h 604684"/>
              <a:gd name="connsiteX1" fmla="*/ 44245 w 619432"/>
              <a:gd name="connsiteY1" fmla="*/ 14749 h 604684"/>
              <a:gd name="connsiteX2" fmla="*/ 117987 w 619432"/>
              <a:gd name="connsiteY2" fmla="*/ 29497 h 604684"/>
              <a:gd name="connsiteX3" fmla="*/ 206477 w 619432"/>
              <a:gd name="connsiteY3" fmla="*/ 88491 h 604684"/>
              <a:gd name="connsiteX4" fmla="*/ 265471 w 619432"/>
              <a:gd name="connsiteY4" fmla="*/ 176981 h 604684"/>
              <a:gd name="connsiteX5" fmla="*/ 324464 w 619432"/>
              <a:gd name="connsiteY5" fmla="*/ 206478 h 604684"/>
              <a:gd name="connsiteX6" fmla="*/ 427703 w 619432"/>
              <a:gd name="connsiteY6" fmla="*/ 294968 h 604684"/>
              <a:gd name="connsiteX7" fmla="*/ 442451 w 619432"/>
              <a:gd name="connsiteY7" fmla="*/ 339213 h 604684"/>
              <a:gd name="connsiteX8" fmla="*/ 545690 w 619432"/>
              <a:gd name="connsiteY8" fmla="*/ 471949 h 604684"/>
              <a:gd name="connsiteX9" fmla="*/ 560438 w 619432"/>
              <a:gd name="connsiteY9" fmla="*/ 530942 h 604684"/>
              <a:gd name="connsiteX10" fmla="*/ 619432 w 619432"/>
              <a:gd name="connsiteY10" fmla="*/ 604684 h 60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9432" h="604684">
                <a:moveTo>
                  <a:pt x="0" y="0"/>
                </a:moveTo>
                <a:cubicBezTo>
                  <a:pt x="14748" y="4916"/>
                  <a:pt x="29163" y="10978"/>
                  <a:pt x="44245" y="14749"/>
                </a:cubicBezTo>
                <a:cubicBezTo>
                  <a:pt x="68564" y="20829"/>
                  <a:pt x="95166" y="19124"/>
                  <a:pt x="117987" y="29497"/>
                </a:cubicBezTo>
                <a:cubicBezTo>
                  <a:pt x="150260" y="44167"/>
                  <a:pt x="206477" y="88491"/>
                  <a:pt x="206477" y="88491"/>
                </a:cubicBezTo>
                <a:cubicBezTo>
                  <a:pt x="226142" y="117988"/>
                  <a:pt x="233763" y="161127"/>
                  <a:pt x="265471" y="176981"/>
                </a:cubicBezTo>
                <a:cubicBezTo>
                  <a:pt x="285135" y="186813"/>
                  <a:pt x="305820" y="194826"/>
                  <a:pt x="324464" y="206478"/>
                </a:cubicBezTo>
                <a:cubicBezTo>
                  <a:pt x="374919" y="238013"/>
                  <a:pt x="387481" y="254746"/>
                  <a:pt x="427703" y="294968"/>
                </a:cubicBezTo>
                <a:cubicBezTo>
                  <a:pt x="432619" y="309716"/>
                  <a:pt x="434901" y="325623"/>
                  <a:pt x="442451" y="339213"/>
                </a:cubicBezTo>
                <a:cubicBezTo>
                  <a:pt x="486553" y="418597"/>
                  <a:pt x="491946" y="418205"/>
                  <a:pt x="545690" y="471949"/>
                </a:cubicBezTo>
                <a:cubicBezTo>
                  <a:pt x="550606" y="491613"/>
                  <a:pt x="552453" y="512311"/>
                  <a:pt x="560438" y="530942"/>
                </a:cubicBezTo>
                <a:cubicBezTo>
                  <a:pt x="574391" y="563500"/>
                  <a:pt x="595646" y="580898"/>
                  <a:pt x="619432" y="604684"/>
                </a:cubicBezTo>
              </a:path>
            </a:pathLst>
          </a:custGeom>
          <a:ln w="76200">
            <a:solidFill>
              <a:srgbClr val="CC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410200" y="2286000"/>
            <a:ext cx="550607" cy="447369"/>
          </a:xfrm>
          <a:custGeom>
            <a:avLst/>
            <a:gdLst>
              <a:gd name="connsiteX0" fmla="*/ 0 w 368709"/>
              <a:gd name="connsiteY0" fmla="*/ 0 h 339213"/>
              <a:gd name="connsiteX1" fmla="*/ 88490 w 368709"/>
              <a:gd name="connsiteY1" fmla="*/ 58993 h 339213"/>
              <a:gd name="connsiteX2" fmla="*/ 176980 w 368709"/>
              <a:gd name="connsiteY2" fmla="*/ 147484 h 339213"/>
              <a:gd name="connsiteX3" fmla="*/ 206477 w 368709"/>
              <a:gd name="connsiteY3" fmla="*/ 191729 h 339213"/>
              <a:gd name="connsiteX4" fmla="*/ 250722 w 368709"/>
              <a:gd name="connsiteY4" fmla="*/ 206477 h 339213"/>
              <a:gd name="connsiteX5" fmla="*/ 339213 w 368709"/>
              <a:gd name="connsiteY5" fmla="*/ 294968 h 339213"/>
              <a:gd name="connsiteX6" fmla="*/ 368709 w 368709"/>
              <a:gd name="connsiteY6" fmla="*/ 339213 h 339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8709" h="339213">
                <a:moveTo>
                  <a:pt x="0" y="0"/>
                </a:moveTo>
                <a:cubicBezTo>
                  <a:pt x="29497" y="19664"/>
                  <a:pt x="63423" y="33926"/>
                  <a:pt x="88490" y="58993"/>
                </a:cubicBezTo>
                <a:cubicBezTo>
                  <a:pt x="117987" y="88490"/>
                  <a:pt x="153841" y="112775"/>
                  <a:pt x="176980" y="147484"/>
                </a:cubicBezTo>
                <a:cubicBezTo>
                  <a:pt x="186812" y="162232"/>
                  <a:pt x="192636" y="180656"/>
                  <a:pt x="206477" y="191729"/>
                </a:cubicBezTo>
                <a:cubicBezTo>
                  <a:pt x="218616" y="201440"/>
                  <a:pt x="235974" y="201561"/>
                  <a:pt x="250722" y="206477"/>
                </a:cubicBezTo>
                <a:cubicBezTo>
                  <a:pt x="280219" y="235974"/>
                  <a:pt x="316074" y="260259"/>
                  <a:pt x="339213" y="294968"/>
                </a:cubicBezTo>
                <a:lnTo>
                  <a:pt x="368709" y="339213"/>
                </a:lnTo>
              </a:path>
            </a:pathLst>
          </a:cu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45417 -0.31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" y="-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3810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চিত্রে হৃদপিণ্ড কি দিয়ে মোড়ানো?    </a:t>
            </a:r>
            <a:endParaRPr lang="en-US" sz="3200" b="1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7" name="Picture 1" descr="C:\Documents and Settings\User\My Documents\picture\154.JPG"/>
          <p:cNvPicPr>
            <a:picLocks noChangeAspect="1" noChangeArrowheads="1"/>
          </p:cNvPicPr>
          <p:nvPr/>
        </p:nvPicPr>
        <p:blipFill>
          <a:blip r:embed="rId2"/>
          <a:srcRect r="22353"/>
          <a:stretch>
            <a:fillRect/>
          </a:stretch>
        </p:blipFill>
        <p:spPr bwMode="auto">
          <a:xfrm>
            <a:off x="2667000" y="1219200"/>
            <a:ext cx="3733800" cy="4495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3" descr="C:\Documents and Settings\User\My Documents\My Pictures\27.JPG"/>
          <p:cNvPicPr>
            <a:picLocks noChangeAspect="1" noChangeArrowheads="1"/>
          </p:cNvPicPr>
          <p:nvPr/>
        </p:nvPicPr>
        <p:blipFill>
          <a:blip r:embed="rId3"/>
          <a:srcRect l="6250" t="3095" r="10938" b="5609"/>
          <a:stretch>
            <a:fillRect/>
          </a:stretch>
        </p:blipFill>
        <p:spPr bwMode="auto">
          <a:xfrm>
            <a:off x="2286000" y="1143000"/>
            <a:ext cx="41910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819400" y="59436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হৃদপিণ্ডটি একটি পর্দা দিয়ে আবৃত।যার নাম পেরিকার্ডিয়াম।   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5829300" y="3467100"/>
            <a:ext cx="304800" cy="228600"/>
          </a:xfrm>
          <a:prstGeom prst="straightConnector1">
            <a:avLst/>
          </a:prstGeom>
          <a:ln w="38100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96000" y="3429000"/>
            <a:ext cx="381000" cy="1588"/>
          </a:xfrm>
          <a:prstGeom prst="line">
            <a:avLst/>
          </a:prstGeom>
          <a:ln w="38100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5638800" y="4800600"/>
            <a:ext cx="838200" cy="1588"/>
          </a:xfrm>
          <a:prstGeom prst="straightConnector1">
            <a:avLst/>
          </a:prstGeom>
          <a:ln w="38100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8000" y="36576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endParaRPr lang="en-US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0" y="3200400"/>
            <a:ext cx="3048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endParaRPr lang="en-US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76400" y="3810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তোমরা জান হৃদপিণ্ডের কয়টি স্তর ও কী কী ? </a:t>
            </a:r>
            <a:endParaRPr lang="en-US" sz="3200" b="1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400" y="58674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হৃদপিণ্ডের তিনটি স্তর।বাহিরের স্তর এপিকার্ডিয়াম ,মাঝের স্তর মায়োকার্ডিয়াম ও ভেতরের স্তর এন্ডোকার্ডিয়াম।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00" name="Picture 4" descr="C:\Documents and Settings\User\My Documents\Downloads\Heart_th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1066800"/>
            <a:ext cx="5133474" cy="4876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Flowchart: Connector 24"/>
          <p:cNvSpPr/>
          <p:nvPr/>
        </p:nvSpPr>
        <p:spPr>
          <a:xfrm>
            <a:off x="3276600" y="2743200"/>
            <a:ext cx="990600" cy="1066800"/>
          </a:xfrm>
          <a:prstGeom prst="flowChartConnector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Connector 25"/>
          <p:cNvSpPr/>
          <p:nvPr/>
        </p:nvSpPr>
        <p:spPr>
          <a:xfrm>
            <a:off x="4648200" y="2743200"/>
            <a:ext cx="914400" cy="990600"/>
          </a:xfrm>
          <a:prstGeom prst="flowChartConnector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Connector 28"/>
          <p:cNvSpPr/>
          <p:nvPr/>
        </p:nvSpPr>
        <p:spPr>
          <a:xfrm>
            <a:off x="3581400" y="3429000"/>
            <a:ext cx="1219200" cy="1600200"/>
          </a:xfrm>
          <a:prstGeom prst="flowChartConnector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Connector 29"/>
          <p:cNvSpPr/>
          <p:nvPr/>
        </p:nvSpPr>
        <p:spPr>
          <a:xfrm>
            <a:off x="4876800" y="3505200"/>
            <a:ext cx="914400" cy="1600200"/>
          </a:xfrm>
          <a:prstGeom prst="flowChartConnector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524000" y="6019800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উপরের বৃত্ত চিহ্নিত অংশদুটি যথাক্রমে ডান অলিন্দ ও বাম অলিন্দ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52600" y="60960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বৃত্ত চিহ্নিত অংশদুটি যথাক্রমে ডান ও বাম নিলয় ।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19200" y="3810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বৃত্ত চিহ্নিত অংশগুলো কী, নাম বলতে পারবে? </a:t>
            </a:r>
            <a:endParaRPr lang="en-US" sz="3200" b="1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2600" y="3810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আয়তনে অলিন্দ না নিলয়দ্বয়  আকারে বড়?  </a:t>
            </a:r>
            <a:endParaRPr lang="en-US" sz="3200" b="1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839200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667000" y="609600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আয়তনে নিলয়দ্বয় আকারে বড়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10800000">
            <a:off x="6096000" y="3962400"/>
            <a:ext cx="457200" cy="1588"/>
          </a:xfrm>
          <a:prstGeom prst="straightConnector1">
            <a:avLst/>
          </a:prstGeom>
          <a:ln w="38100">
            <a:solidFill>
              <a:srgbClr val="66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781800" y="44958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endParaRPr lang="en-US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3" grpId="3"/>
      <p:bldP spid="8" grpId="0"/>
      <p:bldP spid="8" grpId="1"/>
      <p:bldP spid="18" grpId="0"/>
      <p:bldP spid="18" grpId="1"/>
      <p:bldP spid="19" grpId="0"/>
      <p:bldP spid="19" grpId="1"/>
      <p:bldP spid="22" grpId="0" build="allAtOnce"/>
      <p:bldP spid="23" grpId="0" build="allAtOnce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/>
      <p:bldP spid="31" grpId="1"/>
      <p:bldP spid="33" grpId="0" build="allAtOnce"/>
      <p:bldP spid="34" grpId="0"/>
      <p:bldP spid="34" grpId="1"/>
      <p:bldP spid="36" grpId="0" build="allAtOnce"/>
      <p:bldP spid="39" grpId="0"/>
      <p:bldP spid="3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User\Pictures\vlcsnap-2013-09-15-18h58m55s159.png"/>
          <p:cNvPicPr>
            <a:picLocks noChangeAspect="1" noChangeArrowheads="1"/>
          </p:cNvPicPr>
          <p:nvPr/>
        </p:nvPicPr>
        <p:blipFill>
          <a:blip r:embed="rId2"/>
          <a:srcRect l="21667" r="23333"/>
          <a:stretch>
            <a:fillRect/>
          </a:stretch>
        </p:blipFill>
        <p:spPr bwMode="auto">
          <a:xfrm>
            <a:off x="1676400" y="914400"/>
            <a:ext cx="5486400" cy="4572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5334000"/>
            <a:ext cx="8686800" cy="1219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হৃদপিণ্ডের উভয় অলিন্দ ও নিলয়ের মাঝে যে ছিদ্র আছে  তা খোলা বা বন্ধ করার জন্য  কপাটিকা থাকে।ডান অলিন্দ ও নিলয়ের মধ্যবর্তী  ছিদ্র পথে আছে ট্রাইকাসপিড  ভালভ।বাম অলিন্দ ও নিলয়ের মধ্যবর্তী  ছিদ্র পথে আছে বাইকাসপিড  ভালভ। 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200400" y="2438400"/>
            <a:ext cx="914400" cy="9144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953000" y="2209800"/>
            <a:ext cx="914400" cy="9144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86200" y="1676400"/>
            <a:ext cx="1447800" cy="1447800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66800" y="5562600"/>
            <a:ext cx="7010400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মহাধমনী ও ফুসফুসীয় ধমনীর মাঝে অর্ধচন্দ্রাকৃতি কপাটিকা থাকে। 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0" grpId="0" animBg="1"/>
      <p:bldP spid="10" grpId="1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animated\beatnhrt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990600"/>
            <a:ext cx="5105400" cy="4038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3000" y="3810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 লক্ষ্য কর- এখানে কী দেখতে পাচ্ছ? </a:t>
            </a:r>
            <a:endParaRPr lang="en-US" sz="3200" b="1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562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 অলিন্দ ও ডান নিলয়ের মাঝে ডান অলিন্দ-নিলয় ছিদ্রপথে রক্ত ডানঅলিন্দ থেকে ডান নিলয়ে যায়।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hord 6"/>
          <p:cNvSpPr/>
          <p:nvPr/>
        </p:nvSpPr>
        <p:spPr>
          <a:xfrm rot="10032258">
            <a:off x="3582620" y="728944"/>
            <a:ext cx="2745611" cy="4232493"/>
          </a:xfrm>
          <a:prstGeom prst="chord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hord 7"/>
          <p:cNvSpPr/>
          <p:nvPr/>
        </p:nvSpPr>
        <p:spPr>
          <a:xfrm rot="21092548">
            <a:off x="2301968" y="1419938"/>
            <a:ext cx="2809172" cy="3897528"/>
          </a:xfrm>
          <a:prstGeom prst="chord">
            <a:avLst/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3400" y="54864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অনূরুপভাবে বাম অলিন্দ ও বাম নিলয়ের মাঝের  ছিদ্র পথে রক্ত  বাম অলিন্দ থেকে বাম নিলয়ে যায়।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410200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মহা ধমনী ওবাম নিলয়ের সংযোগ স্থলে এবং ফুসফুসীয় ধমনী ও ডান নিলয়ের সংযোগ স্থলে কপাটিকা গুলো রক্তের গতিপথ একদিকে নিয়ন্ত্রণ করে।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3733800" y="2819400"/>
            <a:ext cx="685800" cy="533400"/>
          </a:xfrm>
          <a:prstGeom prst="flowChartConnector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4495800" y="2819400"/>
            <a:ext cx="685800" cy="533400"/>
          </a:xfrm>
          <a:prstGeom prst="flowChartConnector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 animBg="1"/>
      <p:bldP spid="7" grpId="1" animBg="1"/>
      <p:bldP spid="8" grpId="0" animBg="1"/>
      <p:bldP spid="8" grpId="1" animBg="1"/>
      <p:bldP spid="9" grpId="0"/>
      <p:bldP spid="9" grpId="1"/>
      <p:bldP spid="10" grpId="0"/>
      <p:bldP spid="11" grpId="0" animBg="1"/>
      <p:bldP spid="11" grpId="1" animBg="1"/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85800"/>
            <a:ext cx="8001000" cy="1219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এবার  হৃদপিণ্ডের মধ্যে কিভাবে রক্ত সঞ্চালন হয় তার  একটি ভিডিও দেখিঃ  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91000" y="3048000"/>
          <a:ext cx="914400" cy="77152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blipFill>
                  <a:blip r:embed="rId3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blipFill>
                <a:blip r:embed="rId3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524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কাজঃ </a:t>
            </a:r>
            <a:endParaRPr lang="en-US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698" name="Picture 2" descr="F:\animated\Heart.moov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86200"/>
            <a:ext cx="3581400" cy="1981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Documents and Settings\User\My Documents\Downloads\the-heart-without-labe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838200"/>
            <a:ext cx="2819400" cy="2438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" y="33528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 অংকন করে চিহ্নিত কর?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7620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দলঃ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3800" y="3429000"/>
            <a:ext cx="22098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চিত্রটির গঠন লিখ?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601980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 ব্যাখ্যা কর? 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602" name="Picture 2" descr="C:\Documents and Settings\User\My Documents\Downloads\ea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4038600"/>
            <a:ext cx="36576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819400" y="38862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2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 দলঃ  </a:t>
            </a:r>
            <a:endParaRPr lang="en-US" sz="20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6027003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অতিরিক্ত খেলে হৃদপিণ্ডের উপর কী প্রভাব পড়বে ব্যাখ্যা কর?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24600" y="1524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৩+৩=মিঃ 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Documents and Settings\User\My Documents\Downloads\HeartV2_01.jpg3cfecd13-a0d0-4c8a-bfb4-79518e235377Larger.jpg"/>
          <p:cNvPicPr>
            <a:picLocks noChangeAspect="1" noChangeArrowheads="1"/>
          </p:cNvPicPr>
          <p:nvPr/>
        </p:nvPicPr>
        <p:blipFill>
          <a:blip r:embed="rId5"/>
          <a:srcRect l="22000" t="4667" r="22000" b="10000"/>
          <a:stretch>
            <a:fillRect/>
          </a:stretch>
        </p:blipFill>
        <p:spPr bwMode="auto">
          <a:xfrm>
            <a:off x="3733800" y="838200"/>
            <a:ext cx="2362200" cy="2514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5410200" y="7620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 দলঃ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0" y="4038600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 দল </a:t>
            </a:r>
            <a:endParaRPr lang="en-US" sz="20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19800" y="33528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চিত্রটির অঙ্গটি সুস্থ রাখার উপায়  লিখ? </a:t>
            </a:r>
            <a:endParaRPr lang="en-US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31" descr="C:\Users\User\Pictures\vlcsnap-2013-09-15-19h15m31s13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838200"/>
            <a:ext cx="2133600" cy="2362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7848600" y="990600"/>
            <a:ext cx="724877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chemeClr val="bg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দলঃ </a:t>
            </a:r>
            <a:endParaRPr lang="en-US" b="1" dirty="0">
              <a:ln w="11430"/>
              <a:solidFill>
                <a:schemeClr val="bg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3" grpId="0"/>
      <p:bldP spid="14" grpId="0"/>
      <p:bldP spid="18" grpId="0"/>
      <p:bldP spid="19" grpId="0"/>
      <p:bldP spid="20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304800"/>
            <a:ext cx="29718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 </a:t>
            </a:r>
            <a:endParaRPr lang="en-US" sz="6600" b="1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 descr="C:\Documents and Settings\User\My Documents\Downloads\HeartV2_01.jpg3cfecd13-a0d0-4c8a-bfb4-79518e235377Larger.jpg"/>
          <p:cNvPicPr>
            <a:picLocks noChangeAspect="1" noChangeArrowheads="1"/>
          </p:cNvPicPr>
          <p:nvPr/>
        </p:nvPicPr>
        <p:blipFill>
          <a:blip r:embed="rId2"/>
          <a:srcRect l="22000" t="4667" r="22000" b="10000"/>
          <a:stretch>
            <a:fillRect/>
          </a:stretch>
        </p:blipFill>
        <p:spPr bwMode="auto">
          <a:xfrm>
            <a:off x="2590800" y="1600200"/>
            <a:ext cx="3429000" cy="2667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2895600" y="4648200"/>
            <a:ext cx="3124200" cy="76200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 কী দেখছ ?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4572000"/>
            <a:ext cx="48006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চিত্রের গঠন ব্যাখ্যা কর?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4572000"/>
            <a:ext cx="4876800" cy="8749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চিত্রটির উদ্দীপকে কিভাবে রক্ত সঞ্চালন হয়? 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9" grpId="0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:\nice-picture\Private+Planes_wallpapers_3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914400" y="3962400"/>
            <a:ext cx="7315200" cy="2509123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নিজের প্রয়োজনেই হৃদযন্ত্র  সুস্থ রাখা উচিত--যুক্তিসহ বিশ্লেষণ কর?  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28600"/>
            <a:ext cx="3429000" cy="1015663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কাজঃ 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1" descr="C:\Users\User\Pictures\vlcsnap-2013-09-15-19h15m31s13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197866">
            <a:off x="3498605" y="1621846"/>
            <a:ext cx="1752600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6781800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0" y="0"/>
            <a:ext cx="12192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r>
              <a:rPr lang="bn-BD" sz="138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38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0" y="1676400"/>
            <a:ext cx="12192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</a:t>
            </a:r>
            <a:endParaRPr lang="en-US" sz="138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6200" y="3276600"/>
            <a:ext cx="12192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endParaRPr lang="en-US" sz="138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96200" y="4642009"/>
            <a:ext cx="12954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endParaRPr lang="en-US" sz="13800" b="1" dirty="0">
              <a:ln w="11430"/>
              <a:solidFill>
                <a:srgbClr val="CC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User\My Documents\Downloads\healthy_food_pyramid.jpg"/>
          <p:cNvPicPr>
            <a:picLocks noChangeAspect="1" noChangeArrowheads="1"/>
          </p:cNvPicPr>
          <p:nvPr/>
        </p:nvPicPr>
        <p:blipFill>
          <a:blip r:embed="rId2"/>
          <a:srcRect b="4790"/>
          <a:stretch>
            <a:fillRect/>
          </a:stretch>
        </p:blipFill>
        <p:spPr bwMode="auto">
          <a:xfrm>
            <a:off x="304800" y="0"/>
            <a:ext cx="7315200" cy="68580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28600" y="276087"/>
            <a:ext cx="3429000" cy="1247913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এসো আমরা সবাই নিয়মিত ব্যায়াম করি ও সুষম খাবার খাই ,</a:t>
            </a:r>
          </a:p>
          <a:p>
            <a:pPr algn="ctr"/>
            <a:r>
              <a:rPr lang="bn-BD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 শরীরটাকে সুস্থ রাখি। </a:t>
            </a:r>
            <a:endParaRPr lang="en-US" sz="2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2" descr="F:\animated\running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1752600"/>
            <a:ext cx="1066800" cy="121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7765096" y="6488668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</a:t>
            </a:r>
            <a:endParaRPr lang="en-US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4" grpId="0"/>
      <p:bldP spid="4" grpId="1"/>
      <p:bldP spid="4" grpId="2"/>
      <p:bldP spid="5" grpId="0"/>
      <p:bldP spid="5" grpId="1"/>
      <p:bldP spid="5" grpId="2"/>
      <p:bldP spid="6" grpId="0"/>
      <p:bldP spid="6" grpId="1"/>
      <p:bldP spid="6" grpId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415</Words>
  <Application>Microsoft Office PowerPoint</Application>
  <PresentationFormat>On-screen Show (4:3)</PresentationFormat>
  <Paragraphs>79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Heart-9-Biology 2013</dc:title>
  <dc:subject>Biology</dc:subject>
  <dc:creator>Afroza nasreen sultana</dc:creator>
  <cp:keywords>Biology-Afroza</cp:keywords>
  <cp:lastModifiedBy>User</cp:lastModifiedBy>
  <cp:revision>3</cp:revision>
  <dcterms:created xsi:type="dcterms:W3CDTF">2006-08-16T00:00:00Z</dcterms:created>
  <dcterms:modified xsi:type="dcterms:W3CDTF">2013-09-18T00:28:59Z</dcterms:modified>
  <cp:category>1</cp:category>
</cp:coreProperties>
</file>